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A0ADC-4054-49E9-B7DE-EF99FEDD01D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13F56-96C2-4A10-A31D-CB4967EC34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B8D2-BBF5-49B6-802D-3F64E998020D}" type="datetime1">
              <a:rPr lang="en-US" smtClean="0"/>
              <a:t>4/8/2020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7A4F-7BD9-4003-A5DC-E7482B13DFA5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F1E7-0F9E-4639-BA0D-657801C55BF0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FBDE-4C3D-4502-8816-78BDCBAF7F40}" type="datetime1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9077-E980-404A-9119-451120334512}" type="datetime1">
              <a:rPr lang="en-US" smtClean="0"/>
              <a:t>4/8/2020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A517-34AB-4CD7-899C-DF8308DB6100}" type="datetime1">
              <a:rPr lang="en-US" smtClean="0"/>
              <a:t>4/8/2020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498-6138-427C-9EEC-FC08829D5E42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60A5-D16A-4F66-AF8B-4CC0FAD968B0}" type="datetime1">
              <a:rPr lang="en-US" smtClean="0"/>
              <a:t>4/8/2020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0210-054D-4659-8F01-54517D5E8EA2}" type="datetime1">
              <a:rPr lang="en-US" smtClean="0"/>
              <a:t>4/8/2020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F6BB-51A1-4E0E-BFDA-E03296F539B3}" type="datetime1">
              <a:rPr lang="en-US" smtClean="0"/>
              <a:t>4/8/2020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C39F-BC28-4CE7-98C1-96DBFE852E60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5C0900-67C7-4DB5-8487-97E36B02A576}" type="datetime1">
              <a:rPr lang="en-US" smtClean="0"/>
              <a:t>4/8/2020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C4A4F-C40A-4842-8EE2-37E1A4155E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853411"/>
            <a:ext cx="4267200" cy="100448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b="1" cap="none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9. 04. 2020.</a:t>
            </a:r>
            <a:br>
              <a:rPr lang="sr-Cyrl-RS" b="1" cap="none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sr-Cyrl-RS" b="1" cap="none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b="1" cap="none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7. разред</a:t>
            </a:r>
            <a:endParaRPr lang="en-US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458200" cy="2286016"/>
          </a:xfrm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Размера и пропорција;</a:t>
            </a:r>
          </a:p>
          <a:p>
            <a:r>
              <a:rPr lang="sr-Cyrl-RS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Пропорција и њене особине - обрада</a:t>
            </a:r>
            <a:endParaRPr lang="en-US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Division 7"/>
          <p:cNvSpPr/>
          <p:nvPr/>
        </p:nvSpPr>
        <p:spPr>
          <a:xfrm>
            <a:off x="1428728" y="3857628"/>
            <a:ext cx="1214446" cy="785818"/>
          </a:xfrm>
          <a:prstGeom prst="mathDivid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357422" y="5786454"/>
            <a:ext cx="1357322" cy="71438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 Equal 9"/>
          <p:cNvSpPr/>
          <p:nvPr/>
        </p:nvSpPr>
        <p:spPr>
          <a:xfrm>
            <a:off x="5857884" y="3643314"/>
            <a:ext cx="1285884" cy="642942"/>
          </a:xfrm>
          <a:prstGeom prst="mathNotEqual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77318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         Називи врста пропорционалности о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којима смо учили – </a:t>
            </a:r>
            <a:r>
              <a:rPr lang="sr-Cyrl-RS" b="1" dirty="0" smtClean="0">
                <a:solidFill>
                  <a:srgbClr val="FF0000"/>
                </a:solidFill>
              </a:rPr>
              <a:t>директна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и </a:t>
            </a:r>
            <a:r>
              <a:rPr lang="sr-Cyrl-RS" b="1" dirty="0" smtClean="0">
                <a:solidFill>
                  <a:srgbClr val="FFC000"/>
                </a:solidFill>
              </a:rPr>
              <a:t>обрнута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–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потпуно су у складу са следећим једнакостима.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        Две променљиве величине су </a:t>
            </a:r>
            <a:r>
              <a:rPr lang="sr-Cyrl-RS" u="sng" dirty="0" smtClean="0">
                <a:solidFill>
                  <a:srgbClr val="FF0000"/>
                </a:solidFill>
              </a:rPr>
              <a:t>директно </a:t>
            </a:r>
          </a:p>
          <a:p>
            <a:pPr>
              <a:buNone/>
            </a:pPr>
            <a:r>
              <a:rPr lang="sr-Cyrl-RS" u="sng" dirty="0" smtClean="0">
                <a:solidFill>
                  <a:srgbClr val="FF0000"/>
                </a:solidFill>
              </a:rPr>
              <a:t>пропорционалне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уколико се исти број пута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повећавају, односно смањују и једна и друга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величина. Ако су           и           два произвољна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пара одговарајућих вредности две директно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пропорционалне величине,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онда је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85720" y="428604"/>
            <a:ext cx="928694" cy="357190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571876"/>
            <a:ext cx="928694" cy="47724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71876"/>
            <a:ext cx="928694" cy="45780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Chevron 7"/>
          <p:cNvSpPr/>
          <p:nvPr/>
        </p:nvSpPr>
        <p:spPr>
          <a:xfrm>
            <a:off x="214282" y="1928802"/>
            <a:ext cx="928694" cy="357190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7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5072074"/>
            <a:ext cx="1500198" cy="135017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2</a:t>
            </a:fld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6286512" y="6000768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429256" y="6000768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572000" y="6000768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143768" y="6000768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8072462" y="6000768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2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50085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Две променљиве величине су </a:t>
            </a:r>
            <a:r>
              <a:rPr lang="sr-Cyrl-RS" b="1" u="sng" dirty="0" smtClean="0">
                <a:solidFill>
                  <a:srgbClr val="FFC000"/>
                </a:solidFill>
              </a:rPr>
              <a:t>обрнуто</a:t>
            </a:r>
            <a:r>
              <a:rPr lang="sr-Cyrl-RS" b="1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sr-Cyrl-RS" u="sng" dirty="0" smtClean="0">
                <a:solidFill>
                  <a:srgbClr val="FFC000"/>
                </a:solidFill>
              </a:rPr>
              <a:t>пропорционалне</a:t>
            </a:r>
            <a:r>
              <a:rPr lang="sr-Cyrl-RS" dirty="0" smtClean="0"/>
              <a:t>  ако се једна величина </a:t>
            </a:r>
          </a:p>
          <a:p>
            <a:pPr>
              <a:buNone/>
            </a:pPr>
            <a:r>
              <a:rPr lang="sr-Cyrl-RS" dirty="0" smtClean="0"/>
              <a:t>повећава (смањи) одређен број пута, онда се </a:t>
            </a:r>
          </a:p>
          <a:p>
            <a:pPr>
              <a:buNone/>
            </a:pPr>
            <a:r>
              <a:rPr lang="sr-Cyrl-RS" dirty="0" smtClean="0"/>
              <a:t>д</a:t>
            </a:r>
            <a:r>
              <a:rPr lang="sr-Cyrl-RS" dirty="0" smtClean="0"/>
              <a:t>руга толико пута смањује (повећава). </a:t>
            </a:r>
          </a:p>
          <a:p>
            <a:pPr>
              <a:buNone/>
            </a:pPr>
            <a:r>
              <a:rPr lang="sr-Cyrl-RS" dirty="0" smtClean="0"/>
              <a:t>Ако су             и             два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произвољна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пара одговарајућих вредности две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обрнуто </a:t>
            </a: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пропорционалне величине, </a:t>
            </a: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о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нда је                    .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Ова једнакост је другачије записана једнакост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285720" y="357166"/>
            <a:ext cx="857256" cy="285752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643182"/>
            <a:ext cx="1000132" cy="51395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39" y="2643182"/>
            <a:ext cx="966203" cy="476298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7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4309187"/>
            <a:ext cx="1571636" cy="106715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7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6005661"/>
            <a:ext cx="2857520" cy="665449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3</a:t>
            </a:fld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6286512" y="6215082"/>
            <a:ext cx="571504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286644" y="6215082"/>
            <a:ext cx="571504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8215338" y="6215082"/>
            <a:ext cx="571504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2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       У сваком случају обе пропорционалности</a:t>
            </a:r>
          </a:p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RS" dirty="0" smtClean="0"/>
              <a:t>карактерише једнакост облика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Овакве једнакости називају се </a:t>
            </a:r>
            <a:r>
              <a:rPr lang="sr-Cyrl-RS" b="1" u="sng" dirty="0" smtClean="0">
                <a:solidFill>
                  <a:srgbClr val="92D050"/>
                </a:solidFill>
              </a:rPr>
              <a:t>пропорцијама.</a:t>
            </a:r>
          </a:p>
          <a:p>
            <a:pPr>
              <a:buNone/>
            </a:pPr>
            <a:endParaRPr lang="sr-Cyrl-RS" b="1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       Будући да су количницима представљене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размере две величине мерене истом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јединицом мере, кажемо да је пропорција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једнакост две размере.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357158" y="428604"/>
            <a:ext cx="642942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951081"/>
            <a:ext cx="1840997" cy="1263474"/>
          </a:xfrm>
          <a:prstGeom prst="rect">
            <a:avLst/>
          </a:prstGeom>
        </p:spPr>
      </p:pic>
      <p:sp>
        <p:nvSpPr>
          <p:cNvPr id="6" name="Chevron 5"/>
          <p:cNvSpPr/>
          <p:nvPr/>
        </p:nvSpPr>
        <p:spPr>
          <a:xfrm>
            <a:off x="357158" y="3571876"/>
            <a:ext cx="642942" cy="21431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4</a:t>
            </a:fld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4357686" y="5929330"/>
            <a:ext cx="1000132" cy="28575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071802" y="5929330"/>
            <a:ext cx="1000132" cy="285752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00034" y="5929330"/>
            <a:ext cx="1000132" cy="285752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714480" y="5929330"/>
            <a:ext cx="1000132" cy="285752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786446" y="5929330"/>
            <a:ext cx="1000132" cy="28575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143768" y="5929330"/>
            <a:ext cx="1000132" cy="28575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FF0000"/>
                </a:solidFill>
              </a:rPr>
              <a:t>Деф</a:t>
            </a:r>
            <a:r>
              <a:rPr lang="sr-Cyrl-RS" b="1" u="sng" dirty="0" smtClean="0">
                <a:solidFill>
                  <a:srgbClr val="FF0000"/>
                </a:solidFill>
              </a:rPr>
              <a:t>:</a:t>
            </a:r>
            <a:r>
              <a:rPr lang="sr-Cyrl-RS" b="1" u="sng" dirty="0" smtClean="0">
                <a:solidFill>
                  <a:srgbClr val="0070C0"/>
                </a:solidFill>
              </a:rPr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 </a:t>
            </a:r>
            <a:r>
              <a:rPr lang="sr-Cyrl-RS" b="1" dirty="0" smtClean="0"/>
              <a:t>Ако је              (</a:t>
            </a:r>
            <a:r>
              <a:rPr lang="sr-Latn-RS" b="1" dirty="0" smtClean="0"/>
              <a:t>a, b, c, d         0), </a:t>
            </a:r>
          </a:p>
          <a:p>
            <a:pPr>
              <a:buNone/>
            </a:pPr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онда је</a:t>
            </a:r>
            <a:r>
              <a:rPr lang="sr-Latn-RS" b="1" dirty="0" smtClean="0"/>
              <a:t>  </a:t>
            </a:r>
            <a:r>
              <a:rPr lang="sr-Latn-RS" b="1" dirty="0" smtClean="0">
                <a:solidFill>
                  <a:srgbClr val="FFC000"/>
                </a:solidFill>
              </a:rPr>
              <a:t>ad = bc .</a:t>
            </a:r>
            <a:endParaRPr lang="sr-Latn-RS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tx1">
                    <a:lumMod val="95000"/>
                  </a:schemeClr>
                </a:solidFill>
              </a:rPr>
              <a:t>Основна особина пропорција најлакше се </a:t>
            </a:r>
          </a:p>
          <a:p>
            <a:pPr>
              <a:buNone/>
            </a:pPr>
            <a:r>
              <a:rPr lang="sr-Cyrl-RS" b="1" dirty="0" smtClean="0">
                <a:solidFill>
                  <a:schemeClr val="tx1">
                    <a:lumMod val="95000"/>
                  </a:schemeClr>
                </a:solidFill>
              </a:rPr>
              <a:t>памти када се формулише на следећи начи:</a:t>
            </a:r>
          </a:p>
          <a:p>
            <a:pPr>
              <a:buNone/>
            </a:pPr>
            <a:r>
              <a:rPr lang="sr-Cyrl-RS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Производ спољашњих чланова пропорције </a:t>
            </a:r>
          </a:p>
          <a:p>
            <a:pPr>
              <a:buNone/>
            </a:pPr>
            <a:r>
              <a:rPr lang="sr-Cyrl-RS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једнак је производу унутрашњих чланова.</a:t>
            </a:r>
          </a:p>
          <a:p>
            <a:pPr>
              <a:buNone/>
            </a:pPr>
            <a:endParaRPr lang="sr-Cyrl-RS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tx1">
                    <a:lumMod val="95000"/>
                  </a:schemeClr>
                </a:solidFill>
              </a:rPr>
              <a:t>Или на слици: </a:t>
            </a:r>
            <a:endParaRPr lang="sr-Latn-RS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Picture 3" descr="7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85728"/>
            <a:ext cx="1071570" cy="837165"/>
          </a:xfrm>
          <a:prstGeom prst="rect">
            <a:avLst/>
          </a:prstGeom>
        </p:spPr>
      </p:pic>
      <p:pic>
        <p:nvPicPr>
          <p:cNvPr id="5" name="Picture 4" descr="7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14290"/>
            <a:ext cx="571504" cy="626811"/>
          </a:xfrm>
          <a:prstGeom prst="rect">
            <a:avLst/>
          </a:prstGeom>
        </p:spPr>
      </p:pic>
      <p:pic>
        <p:nvPicPr>
          <p:cNvPr id="6" name="Picture 5" descr="7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3" y="4429132"/>
            <a:ext cx="5021243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5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 rot="2332997">
            <a:off x="8126913" y="5896678"/>
            <a:ext cx="857224" cy="2857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Ова особина је корисна приликом одређивања</a:t>
            </a:r>
          </a:p>
          <a:p>
            <a:pPr>
              <a:buNone/>
            </a:pPr>
            <a:r>
              <a:rPr lang="sr-Cyrl-RS" dirty="0" smtClean="0"/>
              <a:t>непознатог члана неке пропорције.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У неколико наредних примера – задатака</a:t>
            </a:r>
          </a:p>
          <a:p>
            <a:pPr>
              <a:buNone/>
            </a:pPr>
            <a:r>
              <a:rPr lang="sr-Cyrl-RS" dirty="0" smtClean="0"/>
              <a:t>применићемо наведена својства пропорције.</a:t>
            </a: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B0F0"/>
                </a:solidFill>
              </a:rPr>
              <a:t>Задатак 1:</a:t>
            </a:r>
          </a:p>
          <a:p>
            <a:pPr>
              <a:buNone/>
            </a:pPr>
            <a:r>
              <a:rPr lang="sr-Cyrl-RS" dirty="0" smtClean="0"/>
              <a:t>Одреди непознати члан следећих пропорција: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Cyrl-RS" b="1" dirty="0" smtClean="0">
                <a:solidFill>
                  <a:srgbClr val="00B0F0"/>
                </a:solidFill>
              </a:rPr>
              <a:t>а)</a:t>
            </a:r>
            <a:r>
              <a:rPr lang="sr-Cyrl-RS" dirty="0" smtClean="0"/>
              <a:t> </a:t>
            </a:r>
            <a:r>
              <a:rPr lang="sr-Latn-RS" dirty="0" smtClean="0"/>
              <a:t>     </a:t>
            </a:r>
            <a:r>
              <a:rPr lang="sr-Cyrl-RS" dirty="0" smtClean="0"/>
              <a:t>1 : 2 = </a:t>
            </a:r>
            <a:r>
              <a:rPr lang="sr-Latn-RS" dirty="0" smtClean="0"/>
              <a:t>x : 12                      2x = 1*12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                                      2x = 12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                                        x = 12 : 2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                                        x = 6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1357290" y="4429132"/>
            <a:ext cx="1928826" cy="642942"/>
          </a:xfrm>
          <a:prstGeom prst="curved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10800000">
            <a:off x="1714480" y="3500438"/>
            <a:ext cx="1000132" cy="500066"/>
          </a:xfrm>
          <a:prstGeom prst="curved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14744" y="4071942"/>
            <a:ext cx="150019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6</a:t>
            </a:fld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6786578" y="6215082"/>
            <a:ext cx="571504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500958" y="6215082"/>
            <a:ext cx="571504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215338" y="6215082"/>
            <a:ext cx="571504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Cyrl-RS" b="1" dirty="0" smtClean="0">
                <a:solidFill>
                  <a:srgbClr val="00B0F0"/>
                </a:solidFill>
              </a:rPr>
              <a:t>б)</a:t>
            </a:r>
            <a:r>
              <a:rPr lang="sr-Latn-RS" b="1" dirty="0" smtClean="0">
                <a:solidFill>
                  <a:srgbClr val="00B0F0"/>
                </a:solidFill>
              </a:rPr>
              <a:t>   </a:t>
            </a:r>
            <a:r>
              <a:rPr lang="sr-Latn-RS" dirty="0" smtClean="0"/>
              <a:t>5 : (x – 4) = 11 : 44          </a:t>
            </a:r>
            <a:r>
              <a:rPr lang="sr-Cyrl-RS" dirty="0" smtClean="0">
                <a:solidFill>
                  <a:srgbClr val="FF0000"/>
                </a:solidFill>
              </a:rPr>
              <a:t>в) – 3 : (-7) = 15 : </a:t>
            </a:r>
            <a:r>
              <a:rPr lang="sr-Latn-RS" dirty="0" smtClean="0">
                <a:solidFill>
                  <a:srgbClr val="FF0000"/>
                </a:solidFill>
              </a:rPr>
              <a:t>x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11(x – 4) = 5*44             </a:t>
            </a:r>
            <a:r>
              <a:rPr lang="sr-Cyrl-RS" dirty="0" smtClean="0">
                <a:solidFill>
                  <a:srgbClr val="FF0000"/>
                </a:solidFill>
              </a:rPr>
              <a:t>г</a:t>
            </a:r>
            <a:r>
              <a:rPr lang="sr-Latn-RS" dirty="0" smtClean="0">
                <a:solidFill>
                  <a:srgbClr val="FF0000"/>
                </a:solidFill>
              </a:rPr>
              <a:t>)  x : (x + 1) = 8 : 10</a:t>
            </a:r>
          </a:p>
          <a:p>
            <a:pPr>
              <a:buNone/>
            </a:pPr>
            <a:r>
              <a:rPr lang="sr-Latn-RS" dirty="0" smtClean="0"/>
              <a:t>       11(x </a:t>
            </a:r>
            <a:r>
              <a:rPr lang="sr-Latn-RS" dirty="0" smtClean="0"/>
              <a:t>– 4</a:t>
            </a:r>
            <a:r>
              <a:rPr lang="sr-Latn-RS" dirty="0" smtClean="0"/>
              <a:t>) = 220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x – 4 = 220:11           </a:t>
            </a:r>
            <a:r>
              <a:rPr lang="sr-Cyrl-RS" b="1" dirty="0" smtClean="0">
                <a:solidFill>
                  <a:srgbClr val="00B050"/>
                </a:solidFill>
              </a:rPr>
              <a:t>Примере в) и г) урадите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x – 4 = 20</a:t>
            </a:r>
            <a:r>
              <a:rPr lang="sr-Cyrl-RS" dirty="0" smtClean="0"/>
              <a:t>                  </a:t>
            </a:r>
            <a:r>
              <a:rPr lang="sr-Cyrl-RS" b="1" dirty="0" smtClean="0">
                <a:solidFill>
                  <a:srgbClr val="00B050"/>
                </a:solidFill>
              </a:rPr>
              <a:t>за вежбање.</a:t>
            </a:r>
            <a:endParaRPr lang="sr-Latn-RS" b="1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x = 20 + 4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x = 24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1071538" y="1714488"/>
            <a:ext cx="3071834" cy="928694"/>
          </a:xfrm>
          <a:prstGeom prst="curved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10800000">
            <a:off x="1714480" y="857232"/>
            <a:ext cx="1714512" cy="50006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7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714876" y="6143644"/>
            <a:ext cx="642942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000496" y="6143644"/>
            <a:ext cx="642942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500694" y="6143644"/>
            <a:ext cx="642942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929586" y="6143644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286512" y="6143644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143768" y="6143644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b="1" u="sng" dirty="0" smtClean="0">
                <a:solidFill>
                  <a:srgbClr val="00B0F0"/>
                </a:solidFill>
              </a:rPr>
              <a:t>Задатак </a:t>
            </a:r>
            <a:r>
              <a:rPr lang="sr-Cyrl-RS" b="1" dirty="0" smtClean="0">
                <a:solidFill>
                  <a:srgbClr val="00B0F0"/>
                </a:solidFill>
              </a:rPr>
              <a:t>2:</a:t>
            </a:r>
            <a:r>
              <a:rPr lang="sr-Cyrl-RS" b="1" dirty="0" smtClean="0"/>
              <a:t> </a:t>
            </a:r>
            <a:r>
              <a:rPr lang="sr-Cyrl-RS" dirty="0" smtClean="0"/>
              <a:t>Легура масе 36</a:t>
            </a:r>
            <a:r>
              <a:rPr lang="sr-Latn-RS" dirty="0" smtClean="0"/>
              <a:t>kg</a:t>
            </a:r>
            <a:r>
              <a:rPr lang="sr-Cyrl-RS" dirty="0" smtClean="0"/>
              <a:t> садржи бакар и </a:t>
            </a:r>
          </a:p>
          <a:p>
            <a:pPr>
              <a:buNone/>
            </a:pPr>
            <a:r>
              <a:rPr lang="sr-Cyrl-RS" dirty="0" smtClean="0"/>
              <a:t>к</a:t>
            </a:r>
            <a:r>
              <a:rPr lang="sr-Cyrl-RS" dirty="0" smtClean="0"/>
              <a:t>алај у размери 5 : 1. Колико је килограма</a:t>
            </a:r>
          </a:p>
          <a:p>
            <a:pPr>
              <a:buNone/>
            </a:pPr>
            <a:r>
              <a:rPr lang="sr-Cyrl-RS" dirty="0" smtClean="0"/>
              <a:t>бакра и калаја садржано у тој легури?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Бакар : Калај = 5 : 1</a:t>
            </a:r>
          </a:p>
          <a:p>
            <a:pPr>
              <a:buNone/>
            </a:pPr>
            <a:r>
              <a:rPr lang="sr-Cyrl-RS" b="1" dirty="0" smtClean="0"/>
              <a:t>Бакар</a:t>
            </a:r>
            <a:r>
              <a:rPr lang="sr-Cyrl-RS" dirty="0" smtClean="0"/>
              <a:t>           5</a:t>
            </a:r>
            <a:r>
              <a:rPr lang="sr-Latn-RS" b="1" dirty="0" smtClean="0">
                <a:solidFill>
                  <a:srgbClr val="92D050"/>
                </a:solidFill>
              </a:rPr>
              <a:t>k</a:t>
            </a:r>
          </a:p>
          <a:p>
            <a:pPr>
              <a:buNone/>
            </a:pPr>
            <a:r>
              <a:rPr lang="sr-Cyrl-RS" b="1" dirty="0" smtClean="0"/>
              <a:t>Калај</a:t>
            </a:r>
            <a:r>
              <a:rPr lang="sr-Latn-RS" dirty="0" smtClean="0"/>
              <a:t>            1</a:t>
            </a:r>
            <a:r>
              <a:rPr lang="sr-Latn-RS" b="1" dirty="0" smtClean="0">
                <a:solidFill>
                  <a:srgbClr val="92D050"/>
                </a:solidFill>
              </a:rPr>
              <a:t>k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Cyrl-RS" dirty="0" smtClean="0"/>
              <a:t>Бакар</a:t>
            </a:r>
            <a:r>
              <a:rPr lang="sr-Latn-RS" dirty="0" smtClean="0"/>
              <a:t> + </a:t>
            </a:r>
            <a:r>
              <a:rPr lang="sr-Cyrl-RS" dirty="0" smtClean="0"/>
              <a:t>Калај</a:t>
            </a:r>
            <a:r>
              <a:rPr lang="sr-Latn-RS" dirty="0" smtClean="0"/>
              <a:t> </a:t>
            </a:r>
            <a:r>
              <a:rPr lang="sr-Latn-RS" dirty="0" smtClean="0"/>
              <a:t> = 36         </a:t>
            </a:r>
            <a:r>
              <a:rPr lang="sr-Cyrl-RS" dirty="0" smtClean="0"/>
              <a:t>Бакар          5*</a:t>
            </a:r>
            <a:r>
              <a:rPr lang="sr-Cyrl-RS" dirty="0" smtClean="0">
                <a:solidFill>
                  <a:srgbClr val="92D050"/>
                </a:solidFill>
              </a:rPr>
              <a:t>6</a:t>
            </a:r>
            <a:r>
              <a:rPr lang="sr-Cyrl-RS" dirty="0" smtClean="0"/>
              <a:t> = 30</a:t>
            </a:r>
            <a:r>
              <a:rPr lang="sr-Latn-RS" dirty="0" smtClean="0"/>
              <a:t> </a:t>
            </a:r>
            <a:r>
              <a:rPr lang="sr-Latn-RS" dirty="0" smtClean="0"/>
              <a:t>kg</a:t>
            </a:r>
          </a:p>
          <a:p>
            <a:pPr>
              <a:buNone/>
            </a:pPr>
            <a:r>
              <a:rPr lang="sr-Cyrl-RS" dirty="0" smtClean="0"/>
              <a:t>5</a:t>
            </a:r>
            <a:r>
              <a:rPr lang="sr-Latn-RS" b="1" dirty="0" smtClean="0">
                <a:solidFill>
                  <a:srgbClr val="92D050"/>
                </a:solidFill>
              </a:rPr>
              <a:t>k</a:t>
            </a:r>
            <a:r>
              <a:rPr lang="sr-Latn-RS" dirty="0" smtClean="0"/>
              <a:t> + 1</a:t>
            </a:r>
            <a:r>
              <a:rPr lang="sr-Latn-RS" b="1" dirty="0" smtClean="0">
                <a:solidFill>
                  <a:srgbClr val="92D050"/>
                </a:solidFill>
              </a:rPr>
              <a:t>k</a:t>
            </a:r>
            <a:r>
              <a:rPr lang="sr-Latn-RS" dirty="0" smtClean="0"/>
              <a:t> = 36</a:t>
            </a:r>
            <a:r>
              <a:rPr lang="sr-Cyrl-RS" dirty="0" smtClean="0"/>
              <a:t>                     Калај            1*</a:t>
            </a:r>
            <a:r>
              <a:rPr lang="sr-Cyrl-RS" dirty="0" smtClean="0">
                <a:solidFill>
                  <a:srgbClr val="92D050"/>
                </a:solidFill>
              </a:rPr>
              <a:t>6</a:t>
            </a:r>
            <a:r>
              <a:rPr lang="sr-Cyrl-RS" dirty="0" smtClean="0"/>
              <a:t> = 6</a:t>
            </a:r>
            <a:r>
              <a:rPr lang="sr-Latn-RS" dirty="0" smtClean="0"/>
              <a:t> kg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6</a:t>
            </a:r>
            <a:r>
              <a:rPr lang="sr-Latn-RS" b="1" dirty="0" smtClean="0">
                <a:solidFill>
                  <a:srgbClr val="92D050"/>
                </a:solidFill>
              </a:rPr>
              <a:t>k</a:t>
            </a:r>
            <a:r>
              <a:rPr lang="sr-Latn-RS" dirty="0" smtClean="0"/>
              <a:t> = 36</a:t>
            </a:r>
          </a:p>
          <a:p>
            <a:pPr>
              <a:buNone/>
            </a:pPr>
            <a:r>
              <a:rPr lang="sr-Latn-RS" b="1" dirty="0" smtClean="0">
                <a:solidFill>
                  <a:srgbClr val="92D050"/>
                </a:solidFill>
              </a:rPr>
              <a:t>k</a:t>
            </a:r>
            <a:r>
              <a:rPr lang="sr-Latn-RS" b="1" dirty="0" smtClean="0">
                <a:solidFill>
                  <a:srgbClr val="92D050"/>
                </a:solidFill>
              </a:rPr>
              <a:t> </a:t>
            </a:r>
            <a:r>
              <a:rPr lang="sr-Latn-RS" dirty="0" smtClean="0"/>
              <a:t>= 36 : 6</a:t>
            </a:r>
          </a:p>
          <a:p>
            <a:pPr>
              <a:buNone/>
            </a:pPr>
            <a:r>
              <a:rPr lang="sr-Latn-RS" b="1" dirty="0" smtClean="0">
                <a:solidFill>
                  <a:srgbClr val="92D050"/>
                </a:solidFill>
              </a:rPr>
              <a:t>k</a:t>
            </a:r>
            <a:r>
              <a:rPr lang="sr-Latn-RS" dirty="0" smtClean="0"/>
              <a:t> = 6</a:t>
            </a:r>
            <a:r>
              <a:rPr lang="sr-Latn-RS" dirty="0" smtClean="0"/>
              <a:t> kg</a:t>
            </a:r>
            <a:endParaRPr lang="sr-Latn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b="1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43042" y="2714620"/>
            <a:ext cx="71438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43042" y="3214686"/>
            <a:ext cx="71438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9355335">
            <a:off x="1899691" y="4983914"/>
            <a:ext cx="2643206" cy="328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72132" y="3857628"/>
            <a:ext cx="785818" cy="21431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572132" y="4357694"/>
            <a:ext cx="785818" cy="21431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8</a:t>
            </a:fld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5643570" y="6072206"/>
            <a:ext cx="714380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786314" y="6072206"/>
            <a:ext cx="714380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429388" y="6072206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7286644" y="6072206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8072462" y="6072206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342996" y="1400148"/>
            <a:ext cx="1371616" cy="137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4282" y="1714488"/>
            <a:ext cx="8358246" cy="1588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B050"/>
                </a:solidFill>
              </a:rPr>
              <a:t>Задатак за вежбање:</a:t>
            </a:r>
          </a:p>
          <a:p>
            <a:pPr>
              <a:buNone/>
            </a:pPr>
            <a:r>
              <a:rPr lang="sr-Cyrl-RS" dirty="0" smtClean="0"/>
              <a:t>Два комплементна угла су у размери 2:7. </a:t>
            </a:r>
          </a:p>
          <a:p>
            <a:pPr>
              <a:buNone/>
            </a:pPr>
            <a:r>
              <a:rPr lang="sr-Cyrl-RS" dirty="0" smtClean="0"/>
              <a:t>Одреди мере тих углова.</a:t>
            </a:r>
          </a:p>
          <a:p>
            <a:pPr>
              <a:buNone/>
            </a:pPr>
            <a:r>
              <a:rPr lang="sr-Cyrl-RS" i="1" dirty="0" smtClean="0">
                <a:solidFill>
                  <a:srgbClr val="00B050"/>
                </a:solidFill>
              </a:rPr>
              <a:t>Задатке за вежбање не треба да шаљете као </a:t>
            </a:r>
          </a:p>
          <a:p>
            <a:pPr>
              <a:buNone/>
            </a:pPr>
            <a:r>
              <a:rPr lang="sr-Cyrl-RS" i="1" dirty="0" smtClean="0">
                <a:solidFill>
                  <a:srgbClr val="00B050"/>
                </a:solidFill>
              </a:rPr>
              <a:t>одговор.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214942" y="2857496"/>
            <a:ext cx="3643338" cy="2928958"/>
          </a:xfrm>
          <a:prstGeom prst="cloudCallou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Останите здрави, весели и насмејани!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Срдачан поздрав,</a:t>
            </a:r>
          </a:p>
          <a:p>
            <a:pPr algn="ctr"/>
            <a:r>
              <a:rPr lang="sr-Cyrl-RS" dirty="0"/>
              <a:t>н</a:t>
            </a:r>
            <a:r>
              <a:rPr lang="sr-Cyrl-RS" dirty="0" smtClean="0"/>
              <a:t>аставница Марија Јеремић</a:t>
            </a:r>
            <a:endParaRPr lang="en-US" dirty="0"/>
          </a:p>
        </p:txBody>
      </p:sp>
      <p:pic>
        <p:nvPicPr>
          <p:cNvPr id="5" name="Picture 4" descr="posi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30525">
            <a:off x="245519" y="3332233"/>
            <a:ext cx="4972875" cy="2181849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4A4F-C40A-4842-8EE2-37E1A4155E2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474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9. 04. 2020.                       7. разред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09.04.2020.                        7. разред</dc:title>
  <dc:creator>Marija</dc:creator>
  <cp:lastModifiedBy>Marija</cp:lastModifiedBy>
  <cp:revision>16</cp:revision>
  <dcterms:created xsi:type="dcterms:W3CDTF">2020-04-08T17:06:02Z</dcterms:created>
  <dcterms:modified xsi:type="dcterms:W3CDTF">2020-04-08T18:55:55Z</dcterms:modified>
</cp:coreProperties>
</file>